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104063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4AC"/>
    <a:srgbClr val="FDFB93"/>
    <a:srgbClr val="FBFB89"/>
    <a:srgbClr val="FFD3A7"/>
    <a:srgbClr val="FFCCCC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92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0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8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86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05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0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85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53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57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19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6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C5C79-65AF-4D31-AF1E-A17963413825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F0E7-9438-41A3-AA10-EAE0D00DFA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34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42" y="6545425"/>
            <a:ext cx="785632" cy="87830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9588" y="6617367"/>
            <a:ext cx="657921" cy="734424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2" y="100208"/>
            <a:ext cx="6676373" cy="9657567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25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82" y="389128"/>
            <a:ext cx="901900" cy="840232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573382" y="3447535"/>
            <a:ext cx="6190673" cy="4361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69557" y="3262184"/>
            <a:ext cx="5708821" cy="391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78619" y="3275710"/>
            <a:ext cx="6294498" cy="7042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 mito alla tradizione: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TE PUMBA ME’…”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L’ultimo giorno di febbraio un antichissimo e radicato rito propiziatorio si ripete nel tempo, spontaneamente, per i vicoli di Alfedena: bambini e ragazzi inneggiano apertamente a Pomona, divinità italica della campagna e signora dei frutti, che la mitologia classica ci presenta in coppia con </a:t>
            </a:r>
            <a:r>
              <a:rPr lang="it-IT" sz="1200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Vertunno</a:t>
            </a: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.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“A te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Pumba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me’,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ecch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’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Marz</a:t>
            </a:r>
            <a:r>
              <a:rPr lang="it-IT" sz="12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ǝ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ca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mo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s</a:t>
            </a:r>
            <a:r>
              <a:rPr lang="it-IT" sz="12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ǝ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n</a:t>
            </a:r>
            <a:r>
              <a:rPr lang="it-IT" sz="12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ǝ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ve’,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Marz</a:t>
            </a:r>
            <a:r>
              <a:rPr lang="it-IT" sz="12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ǝ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è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venut</a:t>
            </a:r>
            <a:r>
              <a:rPr lang="it-IT" sz="12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ǝ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e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Febbraj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 s n’è </a:t>
            </a:r>
            <a:r>
              <a:rPr lang="it-IT" sz="1200" b="1" dirty="0" err="1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iut</a:t>
            </a:r>
            <a:r>
              <a:rPr lang="it-IT" sz="12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ǝ</a:t>
            </a:r>
            <a:r>
              <a:rPr lang="it-IT" sz="1200" b="1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.”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“A te Pomona mia, ecco Marzo che adesso viene, Marzo è arrivato e Febbraio se n’è andato…”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È il ritornello che annuncia il frastuono.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Inizia all’imbrunire il rito come da antica tradizione e l’inverno sarà scacciato da armenti, corni, zufoli e falci, tamburi, coperchi e campanacci in corteo.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A gran voce si accoglierà </a:t>
            </a:r>
            <a:r>
              <a:rPr lang="it-IT" sz="1200" dirty="0" smtClean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Primavera  </a:t>
            </a: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e la sua cornucopia di fiori e frutti.</a:t>
            </a:r>
            <a:endParaRPr lang="it-IT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 </a:t>
            </a:r>
            <a:endParaRPr lang="it-IT" sz="1200" dirty="0" smtClean="0">
              <a:latin typeface="Papyrus" panose="03070502060502030205" pitchFamily="66" charset="0"/>
              <a:ea typeface="Calibri" panose="020F0502020204030204" pitchFamily="34" charset="0"/>
              <a:cs typeface="MV Boli" panose="0200050003020009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400" b="1" u="sng" dirty="0" smtClean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Vi aspettiamo muniti </a:t>
            </a:r>
            <a:r>
              <a:rPr lang="it-IT" sz="1400" b="1" u="sng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di </a:t>
            </a:r>
            <a:r>
              <a:rPr lang="it-IT" sz="1400" b="1" u="sng" dirty="0" smtClean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campanacci, corni…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b="1" u="sng" dirty="0" smtClean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e </a:t>
            </a:r>
            <a:r>
              <a:rPr lang="it-IT" sz="1400" b="1" u="sng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tutto ciò che </a:t>
            </a:r>
            <a:r>
              <a:rPr lang="it-IT" sz="1400" b="1" u="sng" dirty="0" smtClean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fa </a:t>
            </a:r>
            <a:r>
              <a:rPr lang="it-IT" sz="1400" b="1" u="sng" dirty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rumore</a:t>
            </a:r>
            <a:r>
              <a:rPr lang="it-IT" sz="1400" b="1" u="sng" dirty="0" smtClean="0">
                <a:latin typeface="Papyrus" panose="03070502060502030205" pitchFamily="66" charset="0"/>
                <a:ea typeface="Calibri" panose="020F0502020204030204" pitchFamily="34" charset="0"/>
                <a:cs typeface="MV Boli" panose="02000500030200090000" pitchFamily="2" charset="0"/>
              </a:rPr>
              <a:t>!!! </a:t>
            </a:r>
            <a:endParaRPr lang="it-IT" sz="1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6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000" i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 </a:t>
            </a:r>
            <a:r>
              <a:rPr lang="it-IT" sz="10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Leondina </a:t>
            </a:r>
            <a:r>
              <a:rPr lang="it-IT" sz="10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Crispi</a:t>
            </a:r>
            <a:r>
              <a:rPr lang="it-IT" sz="10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Responsabile Biblioteca Comunale</a:t>
            </a:r>
            <a:endParaRPr lang="it-IT" sz="10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Disegni di Franco Bernardini</a:t>
            </a:r>
            <a:endParaRPr lang="it-IT" sz="10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18862" y="6248035"/>
            <a:ext cx="53372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1" dirty="0" smtClean="0">
                <a:ln w="0"/>
                <a:solidFill>
                  <a:srgbClr val="0070C0"/>
                </a:solidFill>
                <a:effectLst/>
              </a:rPr>
              <a:t>Alfedena 28 Febbraio 2025 | ore 16.45 </a:t>
            </a:r>
            <a:r>
              <a:rPr lang="it-IT" b="1" dirty="0" smtClean="0">
                <a:ln w="0"/>
                <a:solidFill>
                  <a:srgbClr val="0070C0"/>
                </a:solidFill>
                <a:effectLst/>
              </a:rPr>
              <a:t>Locale </a:t>
            </a:r>
            <a:r>
              <a:rPr lang="it-IT" b="1" dirty="0" smtClean="0">
                <a:ln w="0"/>
                <a:solidFill>
                  <a:srgbClr val="0070C0"/>
                </a:solidFill>
                <a:effectLst/>
              </a:rPr>
              <a:t>Caritas</a:t>
            </a:r>
            <a:endParaRPr lang="it-IT" b="1" dirty="0">
              <a:ln w="0"/>
              <a:solidFill>
                <a:srgbClr val="0070C0"/>
              </a:solidFill>
              <a:effectLst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78619" y="1233465"/>
            <a:ext cx="16684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smtClean="0"/>
              <a:t>Comune di Alfedena - AQ</a:t>
            </a:r>
            <a:endParaRPr lang="it-IT" sz="1050" dirty="0"/>
          </a:p>
        </p:txBody>
      </p:sp>
    </p:spTree>
    <p:extLst>
      <p:ext uri="{BB962C8B-B14F-4D97-AF65-F5344CB8AC3E}">
        <p14:creationId xmlns:p14="http://schemas.microsoft.com/office/powerpoint/2010/main" val="568321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173</Words>
  <Application>Microsoft Office PowerPoint</Application>
  <PresentationFormat>A4 (21x29,7 cm)</PresentationFormat>
  <Paragraphs>25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MV Boli</vt:lpstr>
      <vt:lpstr>Papyrus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18</cp:revision>
  <cp:lastPrinted>2025-02-17T09:28:57Z</cp:lastPrinted>
  <dcterms:created xsi:type="dcterms:W3CDTF">2025-01-21T09:20:00Z</dcterms:created>
  <dcterms:modified xsi:type="dcterms:W3CDTF">2025-02-21T08:47:33Z</dcterms:modified>
</cp:coreProperties>
</file>