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4AC"/>
    <a:srgbClr val="FDFB93"/>
    <a:srgbClr val="FBFB89"/>
    <a:srgbClr val="FFD3A7"/>
    <a:srgbClr val="FFCCCC"/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5C79-65AF-4D31-AF1E-A17963413825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F0E7-9438-41A3-AA10-EAE0D00DF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1921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5C79-65AF-4D31-AF1E-A17963413825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F0E7-9438-41A3-AA10-EAE0D00DF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0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5C79-65AF-4D31-AF1E-A17963413825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F0E7-9438-41A3-AA10-EAE0D00DF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88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5C79-65AF-4D31-AF1E-A17963413825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F0E7-9438-41A3-AA10-EAE0D00DF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786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5C79-65AF-4D31-AF1E-A17963413825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F0E7-9438-41A3-AA10-EAE0D00DF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5053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5C79-65AF-4D31-AF1E-A17963413825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F0E7-9438-41A3-AA10-EAE0D00DF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206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5C79-65AF-4D31-AF1E-A17963413825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F0E7-9438-41A3-AA10-EAE0D00DF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285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5C79-65AF-4D31-AF1E-A17963413825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F0E7-9438-41A3-AA10-EAE0D00DF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253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5C79-65AF-4D31-AF1E-A17963413825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F0E7-9438-41A3-AA10-EAE0D00DF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557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5C79-65AF-4D31-AF1E-A17963413825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F0E7-9438-41A3-AA10-EAE0D00DF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19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C5C79-65AF-4D31-AF1E-A17963413825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1F0E7-9438-41A3-AA10-EAE0D00DF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06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C5C79-65AF-4D31-AF1E-A17963413825}" type="datetimeFigureOut">
              <a:rPr lang="it-IT" smtClean="0"/>
              <a:t>21/02/2025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1F0E7-9438-41A3-AA10-EAE0D00DFA3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834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242" y="6545425"/>
            <a:ext cx="785632" cy="87830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9588" y="6617367"/>
            <a:ext cx="657921" cy="734424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82" y="100208"/>
            <a:ext cx="6676373" cy="9657567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25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82" y="389128"/>
            <a:ext cx="901900" cy="840232"/>
          </a:xfrm>
          <a:prstGeom prst="rect">
            <a:avLst/>
          </a:prstGeom>
        </p:spPr>
      </p:pic>
      <p:sp>
        <p:nvSpPr>
          <p:cNvPr id="2" name="CasellaDiTesto 1"/>
          <p:cNvSpPr txBox="1"/>
          <p:nvPr/>
        </p:nvSpPr>
        <p:spPr>
          <a:xfrm>
            <a:off x="573382" y="3447535"/>
            <a:ext cx="6190673" cy="4361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69557" y="3262184"/>
            <a:ext cx="5708821" cy="3917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278619" y="3275710"/>
            <a:ext cx="6294498" cy="7042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 mito alla tradizione:</a:t>
            </a:r>
            <a:r>
              <a:rPr lang="it-IT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“A TE PUMBA ME’…”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L’ultimo giorno di febbraio un antichissimo e radicato rito propiziatorio si ripete nel tempo, spontaneamente, per i vicoli di Alfedena: bambini e ragazzi inneggiano apertamente a Pomona, divinità italica della campagna e signora dei frutti, che la mitologia classica ci presenta in coppia con </a:t>
            </a:r>
            <a:r>
              <a:rPr lang="it-IT" sz="1200" dirty="0" err="1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Vertunno</a:t>
            </a:r>
            <a:r>
              <a:rPr lang="it-IT" sz="1200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.</a:t>
            </a:r>
            <a:endParaRPr 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b="1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“A te </a:t>
            </a:r>
            <a:r>
              <a:rPr lang="it-IT" sz="1200" b="1" dirty="0" err="1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Pumba</a:t>
            </a:r>
            <a:r>
              <a:rPr lang="it-IT" sz="1200" b="1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 me’, </a:t>
            </a:r>
            <a:r>
              <a:rPr lang="it-IT" sz="1200" b="1" dirty="0" err="1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ecch</a:t>
            </a:r>
            <a:r>
              <a:rPr lang="it-IT" sz="1200" b="1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’ </a:t>
            </a:r>
            <a:r>
              <a:rPr lang="it-IT" sz="1200" b="1" dirty="0" err="1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Marz</a:t>
            </a:r>
            <a:r>
              <a:rPr lang="it-IT" sz="1200" b="1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ǝ</a:t>
            </a:r>
            <a:r>
              <a:rPr lang="it-IT" sz="1200" b="1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  </a:t>
            </a:r>
            <a:r>
              <a:rPr lang="it-IT" sz="1200" b="1" dirty="0" err="1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ca</a:t>
            </a:r>
            <a:r>
              <a:rPr lang="it-IT" sz="1200" b="1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it-IT" sz="1200" b="1" dirty="0" err="1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mo</a:t>
            </a:r>
            <a:r>
              <a:rPr lang="it-IT" sz="1200" b="1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it-IT" sz="1200" b="1" dirty="0" err="1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s</a:t>
            </a:r>
            <a:r>
              <a:rPr lang="it-IT" sz="1200" b="1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ǝ</a:t>
            </a:r>
            <a:r>
              <a:rPr lang="it-IT" sz="1200" b="1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 </a:t>
            </a:r>
            <a:r>
              <a:rPr lang="it-IT" sz="1200" b="1" dirty="0" err="1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n</a:t>
            </a:r>
            <a:r>
              <a:rPr lang="it-IT" sz="1200" b="1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ǝ</a:t>
            </a:r>
            <a:r>
              <a:rPr lang="it-IT" sz="1200" b="1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 ve’, </a:t>
            </a:r>
            <a:r>
              <a:rPr lang="it-IT" sz="1200" b="1" dirty="0" err="1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Marz</a:t>
            </a:r>
            <a:r>
              <a:rPr lang="it-IT" sz="1200" b="1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ǝ</a:t>
            </a:r>
            <a:r>
              <a:rPr lang="it-IT" sz="1200" b="1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 è </a:t>
            </a:r>
            <a:r>
              <a:rPr lang="it-IT" sz="1200" b="1" dirty="0" err="1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venut</a:t>
            </a:r>
            <a:r>
              <a:rPr lang="it-IT" sz="1200" b="1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ǝ</a:t>
            </a:r>
            <a:r>
              <a:rPr lang="it-IT" sz="1200" b="1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 e </a:t>
            </a:r>
            <a:r>
              <a:rPr lang="it-IT" sz="1200" b="1" dirty="0" err="1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Febbraj</a:t>
            </a:r>
            <a:r>
              <a:rPr lang="it-IT" sz="1200" b="1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 s n’è </a:t>
            </a:r>
            <a:r>
              <a:rPr lang="it-IT" sz="1200" b="1" dirty="0" err="1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iut</a:t>
            </a:r>
            <a:r>
              <a:rPr lang="it-IT" sz="1200" b="1" dirty="0" err="1">
                <a:latin typeface="Cambria" panose="02040503050406030204" pitchFamily="18" charset="0"/>
                <a:ea typeface="Calibri" panose="020F0502020204030204" pitchFamily="34" charset="0"/>
                <a:cs typeface="Cambria" panose="02040503050406030204" pitchFamily="18" charset="0"/>
              </a:rPr>
              <a:t>ǝ</a:t>
            </a:r>
            <a:r>
              <a:rPr lang="it-IT" sz="1200" b="1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.”</a:t>
            </a:r>
            <a:endParaRPr 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“A te Pomona mia, ecco Marzo che adesso viene, Marzo è arrivato e Febbraio se n’è andato…”</a:t>
            </a:r>
            <a:endParaRPr 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È il ritornello che annuncia il frastuono.</a:t>
            </a:r>
            <a:endParaRPr 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Inizia all’imbrunire il rito come da antica tradizione e l’inverno sarà scacciato da armenti, corni, zufoli e falci, tamburi, coperchi e campanacci in corteo.</a:t>
            </a:r>
            <a:endParaRPr 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A gran voce si accoglierà </a:t>
            </a:r>
            <a:r>
              <a:rPr lang="it-IT" sz="1200" dirty="0" smtClean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Primavera  </a:t>
            </a:r>
            <a:r>
              <a:rPr lang="it-IT" sz="1200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e la sua cornucopia di fiori e frutti.</a:t>
            </a:r>
            <a:endParaRPr lang="it-IT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 </a:t>
            </a:r>
            <a:endParaRPr lang="it-IT" sz="1200" dirty="0" smtClean="0">
              <a:latin typeface="Papyrus" panose="03070502060502030205" pitchFamily="66" charset="0"/>
              <a:ea typeface="Calibri" panose="020F0502020204030204" pitchFamily="34" charset="0"/>
              <a:cs typeface="MV Boli" panose="02000500030200090000" pitchFamily="2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it-IT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it-IT" sz="1400" b="1" u="sng" dirty="0" smtClean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Vi aspettiamo muniti </a:t>
            </a:r>
            <a:r>
              <a:rPr lang="it-IT" sz="1400" b="1" u="sng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di </a:t>
            </a:r>
            <a:r>
              <a:rPr lang="it-IT" sz="1400" b="1" u="sng" dirty="0" smtClean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campanacci, corni…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400" b="1" u="sng" dirty="0" smtClean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e </a:t>
            </a:r>
            <a:r>
              <a:rPr lang="it-IT" sz="1400" b="1" u="sng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tutto ciò che </a:t>
            </a:r>
            <a:r>
              <a:rPr lang="it-IT" sz="1400" b="1" u="sng" dirty="0" smtClean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fa </a:t>
            </a:r>
            <a:r>
              <a:rPr lang="it-IT" sz="1400" b="1" u="sng" dirty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rumore</a:t>
            </a:r>
            <a:r>
              <a:rPr lang="it-IT" sz="1400" b="1" u="sng" dirty="0" smtClean="0">
                <a:latin typeface="Papyrus" panose="03070502060502030205" pitchFamily="66" charset="0"/>
                <a:ea typeface="Calibri" panose="020F0502020204030204" pitchFamily="34" charset="0"/>
                <a:cs typeface="MV Boli" panose="02000500030200090000" pitchFamily="2" charset="0"/>
              </a:rPr>
              <a:t>!!! </a:t>
            </a:r>
            <a:endParaRPr lang="it-IT" sz="1400" b="1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600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600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600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600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6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600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000" i="1" dirty="0" smtClean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Testo </a:t>
            </a:r>
            <a:r>
              <a:rPr lang="it-IT" sz="10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Leondina </a:t>
            </a:r>
            <a:r>
              <a:rPr lang="it-IT" sz="1000" i="1" dirty="0" err="1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Crispi</a:t>
            </a:r>
            <a:r>
              <a:rPr lang="it-IT" sz="1000" i="1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Responsabile Biblioteca Comunale</a:t>
            </a:r>
            <a:endParaRPr lang="it-IT" sz="10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Disegni di Franco Bernardini</a:t>
            </a:r>
            <a:endParaRPr lang="it-IT" sz="10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it-IT" sz="1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it-IT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118862" y="6248035"/>
            <a:ext cx="533729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b="1" dirty="0" smtClean="0">
                <a:ln w="0"/>
                <a:solidFill>
                  <a:srgbClr val="0070C0"/>
                </a:solidFill>
                <a:effectLst/>
              </a:rPr>
              <a:t>Alfedena 28 Febbraio 2025 | ore 16.45 </a:t>
            </a:r>
            <a:r>
              <a:rPr lang="it-IT" b="1" dirty="0" smtClean="0">
                <a:ln w="0"/>
                <a:solidFill>
                  <a:srgbClr val="0070C0"/>
                </a:solidFill>
                <a:effectLst/>
              </a:rPr>
              <a:t>Locale </a:t>
            </a:r>
            <a:r>
              <a:rPr lang="it-IT" b="1" dirty="0" smtClean="0">
                <a:ln w="0"/>
                <a:solidFill>
                  <a:srgbClr val="0070C0"/>
                </a:solidFill>
                <a:effectLst/>
              </a:rPr>
              <a:t>Caritas</a:t>
            </a:r>
            <a:endParaRPr lang="it-IT" b="1" dirty="0">
              <a:ln w="0"/>
              <a:solidFill>
                <a:srgbClr val="0070C0"/>
              </a:solidFill>
              <a:effectLst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78619" y="1233465"/>
            <a:ext cx="16684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50" dirty="0" smtClean="0"/>
              <a:t>Comune di Alfedena - AQ</a:t>
            </a:r>
            <a:endParaRPr lang="it-IT" sz="1050" dirty="0"/>
          </a:p>
        </p:txBody>
      </p:sp>
    </p:spTree>
    <p:extLst>
      <p:ext uri="{BB962C8B-B14F-4D97-AF65-F5344CB8AC3E}">
        <p14:creationId xmlns:p14="http://schemas.microsoft.com/office/powerpoint/2010/main" val="5683210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763</TotalTime>
  <Words>173</Words>
  <Application>Microsoft Office PowerPoint</Application>
  <PresentationFormat>A4 (21x29,7 cm)</PresentationFormat>
  <Paragraphs>25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Cambria</vt:lpstr>
      <vt:lpstr>MV Boli</vt:lpstr>
      <vt:lpstr>Papyrus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User</cp:lastModifiedBy>
  <cp:revision>18</cp:revision>
  <cp:lastPrinted>2025-02-17T09:28:57Z</cp:lastPrinted>
  <dcterms:created xsi:type="dcterms:W3CDTF">2025-01-21T09:20:00Z</dcterms:created>
  <dcterms:modified xsi:type="dcterms:W3CDTF">2025-02-21T08:47:33Z</dcterms:modified>
</cp:coreProperties>
</file>